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Barlow" pitchFamily="2" charset="77"/>
      <p:regular r:id="rId40"/>
      <p:bold r:id="rId41"/>
      <p:italic r:id="rId42"/>
      <p:boldItalic r:id="rId43"/>
    </p:embeddedFont>
    <p:embeddedFont>
      <p:font typeface="Barlow ExtraLight" panose="020F0302020204030204" pitchFamily="34" charset="0"/>
      <p:regular r:id="rId44"/>
      <p:bold r:id="rId45"/>
      <p:italic r:id="rId46"/>
      <p:boldItalic r:id="rId47"/>
    </p:embeddedFont>
    <p:embeddedFont>
      <p:font typeface="Barlow Light" panose="020F0302020204030204" pitchFamily="34" charset="0"/>
      <p:regular r:id="rId48"/>
      <p:bold r:id="rId49"/>
      <p:italic r:id="rId50"/>
      <p:boldItalic r:id="rId51"/>
    </p:embeddedFont>
    <p:embeddedFont>
      <p:font typeface="Barlow Medium" panose="020F0502020204030204" pitchFamily="34" charset="0"/>
      <p:regular r:id="rId52"/>
      <p:bold r:id="rId53"/>
      <p:italic r:id="rId54"/>
      <p:boldItalic r:id="rId55"/>
    </p:embeddedFont>
    <p:embeddedFont>
      <p:font typeface="Hepta Slab" pitchFamily="2" charset="77"/>
      <p:regular r:id="rId56"/>
      <p:bold r:id="rId57"/>
    </p:embeddedFont>
    <p:embeddedFont>
      <p:font typeface="Hepta Slab Light" pitchFamily="2" charset="77"/>
      <p:regular r:id="rId58"/>
      <p:bold r:id="rId59"/>
    </p:embeddedFont>
    <p:embeddedFont>
      <p:font typeface="Hepta Slab Medium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CC41EA-4ADA-48ED-BFAF-CA119EA2B107}">
  <a:tblStyle styleId="{47CC41EA-4ADA-48ED-BFAF-CA119EA2B1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55"/>
  </p:normalViewPr>
  <p:slideViewPr>
    <p:cSldViewPr snapToGrid="0">
      <p:cViewPr varScale="1">
        <p:scale>
          <a:sx n="157" d="100"/>
          <a:sy n="157" d="100"/>
        </p:scale>
        <p:origin x="4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cd13276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cd13276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1cd13276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1cd13276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1fe689d9b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1fe689d9b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1fe689d9b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1fe689d9b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1fe689d9b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1fe689d9b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1fe689d9b_4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1fe689d9b_4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1fe689d9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1fe689d9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7580d9d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7580d9d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1fe689d9b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1fe689d9b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1cd132765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1cd132765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1fe689d9b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1fe689d9b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cd132765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1cd132765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1fe689d9b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1fe689d9b_4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1fe689d9b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1fe689d9b_4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1fe689d9b_4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1fe689d9b_4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1fe689d9b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1fe689d9b_4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fe689d9b_4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1fe689d9b_4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1fe689d9b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1fe689d9b_4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1fe689d9b_4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1fe689d9b_4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1fe689d9b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1fe689d9b_4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1fe689d9b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1fe689d9b_4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1fe689d9b_4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1fe689d9b_4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cd132765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cd132765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1fe689d9b_4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1fe689d9b_4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1fe689d9b_4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1fe689d9b_4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1fe689d9b_4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1fe689d9b_4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1fe689d9b_4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1fe689d9b_4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1fe689d9b_4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1fe689d9b_4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51fe689d9b_4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51fe689d9b_4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1cd132765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51cd132765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1fe689d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1fe689d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1fe689d9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1fe689d9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1fe689d9b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1fe689d9b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fe689d9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1fe689d9b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1fe689d9b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1fe689d9b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1fe689d9b_4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1fe689d9b_4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" type="tx">
  <p:cSld name="TITLE_AND_BODY">
    <p:bg>
      <p:bgPr>
        <a:solidFill>
          <a:schemeClr val="accent4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2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3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4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5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subTitle" idx="6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7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body" idx="8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9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3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4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subTitle" idx="15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6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7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8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9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20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21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2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sz="700" i="1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>
            <a:spLocks noGrp="1"/>
          </p:cNvSpPr>
          <p:nvPr>
            <p:ph type="pic" idx="2"/>
          </p:nvPr>
        </p:nvSpPr>
        <p:spPr>
          <a:xfrm>
            <a:off x="3915225" y="1631250"/>
            <a:ext cx="4441200" cy="300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3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AND_TWO_COLUMNS_1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2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3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mpany Overview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>
            <a:spLocks noGrp="1"/>
          </p:cNvSpPr>
          <p:nvPr>
            <p:ph type="pic" idx="2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>
            <a:spLocks noGrp="1"/>
          </p:cNvSpPr>
          <p:nvPr>
            <p:ph type="pic" idx="3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>
            <a:spLocks noGrp="1"/>
          </p:cNvSpPr>
          <p:nvPr>
            <p:ph type="pic" idx="4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>
            <a:spLocks noGrp="1"/>
          </p:cNvSpPr>
          <p:nvPr>
            <p:ph type="pic" idx="5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6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7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8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9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3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4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5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6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17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Landscape">
  <p:cSld name="ONE_COLUMN_TEXT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2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Trends + Data">
  <p:cSld name="MAIN_POINT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subTitle" idx="1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2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3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Analysis">
  <p:cSld name="CUSTOM_14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title" idx="3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title" idx="4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5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/ Thank You">
  <p:cSld name="CUSTOM_13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TITLE_AND_DESCRI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/ Pie Graph">
  <p:cSld name="CAPTION_ONLY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2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name="adj1" fmla="val 8241844"/>
              <a:gd name="adj2" fmla="val 125549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fferentiators / 4 column text">
  <p:cSld name="BIG_NUMBER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2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2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Background Image + Text">
  <p:cSld name="CUSTOM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0" rIns="274300" bIns="27430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ubTitle" idx="3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274300" rIns="27430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8" name="Google Shape;288;p50"/>
          <p:cNvSpPr txBox="1">
            <a:spLocks noGrp="1"/>
          </p:cNvSpPr>
          <p:nvPr>
            <p:ph type="body" idx="4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9" name="Google Shape;28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Image">
  <p:cSld name="CUSTOM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>
            <a:spLocks noGrp="1"/>
          </p:cNvSpPr>
          <p:nvPr>
            <p:ph type="pic" idx="2"/>
          </p:nvPr>
        </p:nvSpPr>
        <p:spPr>
          <a:xfrm>
            <a:off x="5485725" y="523025"/>
            <a:ext cx="3135300" cy="409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body" idx="1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+ 5 Images">
  <p:cSld name="CUSTOM_2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2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body" idx="3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body" idx="4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body" idx="5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6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52"/>
          <p:cNvSpPr>
            <a:spLocks noGrp="1"/>
          </p:cNvSpPr>
          <p:nvPr>
            <p:ph type="pic" idx="7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4" name="Google Shape;304;p52"/>
          <p:cNvSpPr>
            <a:spLocks noGrp="1"/>
          </p:cNvSpPr>
          <p:nvPr>
            <p:ph type="pic" idx="8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5" name="Google Shape;305;p52"/>
          <p:cNvSpPr>
            <a:spLocks noGrp="1"/>
          </p:cNvSpPr>
          <p:nvPr>
            <p:ph type="pic" idx="9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6" name="Google Shape;306;p52"/>
          <p:cNvSpPr>
            <a:spLocks noGrp="1"/>
          </p:cNvSpPr>
          <p:nvPr>
            <p:ph type="pic" idx="13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7" name="Google Shape;307;p52"/>
          <p:cNvSpPr>
            <a:spLocks noGrp="1"/>
          </p:cNvSpPr>
          <p:nvPr>
            <p:ph type="pic" idx="14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>
            <a:spLocks noGrp="1"/>
          </p:cNvSpPr>
          <p:nvPr>
            <p:ph type="body" idx="15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9" name="Google Shape;309;p52"/>
          <p:cNvSpPr txBox="1">
            <a:spLocks noGrp="1"/>
          </p:cNvSpPr>
          <p:nvPr>
            <p:ph type="subTitle" idx="16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17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18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19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3" name="Google Shape;313;p52"/>
          <p:cNvSpPr txBox="1">
            <a:spLocks noGrp="1"/>
          </p:cNvSpPr>
          <p:nvPr>
            <p:ph type="body" idx="20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y Canvas / Line Graph">
  <p:cSld name="CUSTOM_3">
    <p:bg>
      <p:bgPr>
        <a:solidFill>
          <a:schemeClr val="dk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body" idx="1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subTitle" idx="2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21" name="Google Shape;321;p54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 / Objectives">
  <p:cSld name="CUSTOM_5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>
            <a:spLocks noGrp="1"/>
          </p:cNvSpPr>
          <p:nvPr>
            <p:ph type="body" idx="1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body" idx="2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7" name="Google Shape;327;p55"/>
          <p:cNvSpPr txBox="1">
            <a:spLocks noGrp="1"/>
          </p:cNvSpPr>
          <p:nvPr>
            <p:ph type="body" idx="3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8" name="Google Shape;328;p55"/>
          <p:cNvSpPr txBox="1">
            <a:spLocks noGrp="1"/>
          </p:cNvSpPr>
          <p:nvPr>
            <p:ph type="body" idx="4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9" name="Google Shape;329;p55"/>
          <p:cNvSpPr>
            <a:spLocks noGrp="1"/>
          </p:cNvSpPr>
          <p:nvPr>
            <p:ph type="pic" idx="5"/>
          </p:nvPr>
        </p:nvSpPr>
        <p:spPr>
          <a:xfrm>
            <a:off x="7049625" y="15881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0" name="Google Shape;330;p55"/>
          <p:cNvSpPr>
            <a:spLocks noGrp="1"/>
          </p:cNvSpPr>
          <p:nvPr>
            <p:ph type="pic" idx="6"/>
          </p:nvPr>
        </p:nvSpPr>
        <p:spPr>
          <a:xfrm>
            <a:off x="3915213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1" name="Google Shape;331;p55"/>
          <p:cNvSpPr>
            <a:spLocks noGrp="1"/>
          </p:cNvSpPr>
          <p:nvPr>
            <p:ph type="pic" idx="7"/>
          </p:nvPr>
        </p:nvSpPr>
        <p:spPr>
          <a:xfrm>
            <a:off x="5490975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>
            <a:spLocks noGrp="1"/>
          </p:cNvSpPr>
          <p:nvPr>
            <p:ph type="subTitle" idx="8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9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subTitle" idx="13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body" idx="14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5"/>
          <p:cNvSpPr txBox="1">
            <a:spLocks noGrp="1"/>
          </p:cNvSpPr>
          <p:nvPr>
            <p:ph type="body" idx="15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body" idx="16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on Plan + 5 Images">
  <p:cSld name="CUSTOM_6">
    <p:bg>
      <p:bgPr>
        <a:solidFill>
          <a:schemeClr val="accent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body" idx="1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2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56"/>
          <p:cNvSpPr>
            <a:spLocks noGrp="1"/>
          </p:cNvSpPr>
          <p:nvPr>
            <p:ph type="pic" idx="3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4" name="Google Shape;344;p56"/>
          <p:cNvSpPr>
            <a:spLocks noGrp="1"/>
          </p:cNvSpPr>
          <p:nvPr>
            <p:ph type="pic" idx="4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5" name="Google Shape;345;p56"/>
          <p:cNvSpPr>
            <a:spLocks noGrp="1"/>
          </p:cNvSpPr>
          <p:nvPr>
            <p:ph type="pic" idx="5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6" name="Google Shape;346;p56"/>
          <p:cNvSpPr>
            <a:spLocks noGrp="1"/>
          </p:cNvSpPr>
          <p:nvPr>
            <p:ph type="pic" idx="6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7" name="Google Shape;347;p56"/>
          <p:cNvSpPr>
            <a:spLocks noGrp="1"/>
          </p:cNvSpPr>
          <p:nvPr>
            <p:ph type="pic" idx="7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>
            <a:spLocks noGrp="1"/>
          </p:cNvSpPr>
          <p:nvPr>
            <p:ph type="body" idx="8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subTitle" idx="9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13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4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body" idx="15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16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4" name="Google Shape;354;p56"/>
          <p:cNvSpPr txBox="1">
            <a:spLocks noGrp="1"/>
          </p:cNvSpPr>
          <p:nvPr>
            <p:ph type="body" idx="17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5" name="Google Shape;355;p56"/>
          <p:cNvSpPr txBox="1">
            <a:spLocks noGrp="1"/>
          </p:cNvSpPr>
          <p:nvPr>
            <p:ph type="body" idx="18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body" idx="19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7" name="Google Shape;357;p56"/>
          <p:cNvSpPr txBox="1">
            <a:spLocks noGrp="1"/>
          </p:cNvSpPr>
          <p:nvPr>
            <p:ph type="body" idx="20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Graphic">
  <p:cSld name="CUSTOM_9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>
            <a:spLocks noGrp="1"/>
          </p:cNvSpPr>
          <p:nvPr>
            <p:ph type="body" idx="1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2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/ Graphic">
  <p:cSld name="CUSTOM_1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ubTitle" idx="2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-stack.com/blog/microgrid-optimization/" TargetMode="External"/><Relationship Id="rId3" Type="http://schemas.openxmlformats.org/officeDocument/2006/relationships/hyperlink" Target="https://www.energy.gov/sites/default/files/2024-02/46060_DOE_GDO_Microgrid_Overview_Fact_Sheet_RELEASE_508.pdf" TargetMode="External"/><Relationship Id="rId7" Type="http://schemas.openxmlformats.org/officeDocument/2006/relationships/hyperlink" Target="https://www.solarinsure.com/what-does-enphase-enlighten-d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enlighten.enphaseenergy.com/web/4881367/today/graph/hours?v=3.4.0" TargetMode="External"/><Relationship Id="rId5" Type="http://schemas.openxmlformats.org/officeDocument/2006/relationships/hyperlink" Target="https://www.shinnecock-nsn.gov/" TargetMode="External"/><Relationship Id="rId10" Type="http://schemas.openxmlformats.org/officeDocument/2006/relationships/hyperlink" Target="https://www.visualcrossing.com/weather-query-builder/" TargetMode="External"/><Relationship Id="rId4" Type="http://schemas.openxmlformats.org/officeDocument/2006/relationships/hyperlink" Target="https://www.naseo.org/issues/electricity/microgrids" TargetMode="External"/><Relationship Id="rId9" Type="http://schemas.openxmlformats.org/officeDocument/2006/relationships/hyperlink" Target="https://www.cretechnology.com/en/blog/microgrid-controll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title"/>
          </p:nvPr>
        </p:nvSpPr>
        <p:spPr>
          <a:xfrm>
            <a:off x="89825" y="1124700"/>
            <a:ext cx="89418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Modeling the Relationship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Between </a:t>
            </a:r>
            <a:r>
              <a:rPr lang="en" sz="3000">
                <a:solidFill>
                  <a:srgbClr val="0B5394"/>
                </a:solidFill>
              </a:rPr>
              <a:t>Energy</a:t>
            </a:r>
            <a:r>
              <a:rPr lang="en" sz="3000"/>
              <a:t> and </a:t>
            </a:r>
            <a:r>
              <a:rPr lang="en" sz="3000">
                <a:solidFill>
                  <a:srgbClr val="0B5394"/>
                </a:solidFill>
              </a:rPr>
              <a:t>Weather Patterns</a:t>
            </a:r>
            <a:endParaRPr sz="300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000"/>
              <a:t># </a:t>
            </a:r>
            <a:r>
              <a:rPr lang="en" sz="2700"/>
              <a:t>For a Microgrid On Shinnecock Reservation</a:t>
            </a:r>
            <a:endParaRPr sz="2700"/>
          </a:p>
        </p:txBody>
      </p:sp>
      <p:sp>
        <p:nvSpPr>
          <p:cNvPr id="372" name="Google Shape;372;p59"/>
          <p:cNvSpPr txBox="1">
            <a:spLocks noGrp="1"/>
          </p:cNvSpPr>
          <p:nvPr>
            <p:ph type="subTitle" idx="2"/>
          </p:nvPr>
        </p:nvSpPr>
        <p:spPr>
          <a:xfrm>
            <a:off x="2689200" y="3249275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Eliana Matsil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113462304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May 1, 2025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73" name="Google Shape;373;p59"/>
          <p:cNvSpPr txBox="1"/>
          <p:nvPr/>
        </p:nvSpPr>
        <p:spPr>
          <a:xfrm rot="10800000" flipH="1">
            <a:off x="664650" y="2787275"/>
            <a:ext cx="78147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pta Slab Light"/>
                <a:ea typeface="Hepta Slab Light"/>
                <a:cs typeface="Hepta Slab Light"/>
                <a:sym typeface="Hepta Slab Light"/>
              </a:rPr>
              <a:t>—---------------------------------------------------------------------------------------------------</a:t>
            </a:r>
            <a:endParaRPr sz="1500">
              <a:solidFill>
                <a:schemeClr val="dk1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374" name="Google Shape;374;p59" descr="a pink lightning bolt on a white background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5625" y="629654"/>
            <a:ext cx="743723" cy="9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9" descr="a cartoon illustration of a yellow sun with rays and the letter u on its face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775" y="789450"/>
            <a:ext cx="1575325" cy="7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Numerical Methods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459" name="Google Shape;459;p68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/>
          <p:nvPr/>
        </p:nvSpPr>
        <p:spPr>
          <a:xfrm>
            <a:off x="345450" y="1373175"/>
            <a:ext cx="7765200" cy="1661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Importing Libraries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262650" y="3071500"/>
            <a:ext cx="87339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Pandas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reading the csv file, converting timestamp to datetime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Numpy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 np.exp(), np.inf, np.linspace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Matplotlib.pyplot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plotting results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Scipy.optimize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curve_fit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fitting models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Sklearn.metrics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&amp; </a:t>
            </a: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r2_score, mean_squared_error, mean_absolute_error</a:t>
            </a: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 - evaluating model validity/error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67" name="Google Shape;467;p69" title="Screenshot 2025-04-30 at 11.47.05 PM.png"/>
          <p:cNvPicPr preferRelativeResize="0"/>
          <p:nvPr/>
        </p:nvPicPr>
        <p:blipFill rotWithShape="1">
          <a:blip r:embed="rId3">
            <a:alphaModFix/>
          </a:blip>
          <a:srcRect l="556" t="2978"/>
          <a:stretch/>
        </p:blipFill>
        <p:spPr>
          <a:xfrm>
            <a:off x="456000" y="1502050"/>
            <a:ext cx="7586375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/>
          <p:nvPr/>
        </p:nvSpPr>
        <p:spPr>
          <a:xfrm>
            <a:off x="391475" y="1484650"/>
            <a:ext cx="5712900" cy="250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3" name="Google Shape;473;p70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Loading &amp; Converting Data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262650" y="4091400"/>
            <a:ext cx="86187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timestamp to datetime format in order to extract month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Converting energy units from Wh to kWh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75" name="Google Shape;475;p70" title="Screenshot 2025-05-01 at 12.01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46" y="1617029"/>
            <a:ext cx="5387786" cy="22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6203225" y="1768450"/>
            <a:ext cx="2940900" cy="17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stored in CSV: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Time (15-minute intervals)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Production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Consumption (Wh)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Temperature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 (W/m</a:t>
            </a:r>
            <a:r>
              <a:rPr lang="en" sz="1500" baseline="30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2</a:t>
            </a: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)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/>
          <p:nvPr/>
        </p:nvSpPr>
        <p:spPr>
          <a:xfrm>
            <a:off x="481400" y="2810475"/>
            <a:ext cx="6372300" cy="204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2" name="Google Shape;482;p71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Aggregating Data to Reduce Noise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83" name="Google Shape;483;p71"/>
          <p:cNvSpPr txBox="1"/>
          <p:nvPr/>
        </p:nvSpPr>
        <p:spPr>
          <a:xfrm>
            <a:off x="291600" y="1373175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raw data showed lots of noise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To reduce error: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Energy data was summed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Weather data was averaged daily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84" name="Google Shape;484;p71" title="Screenshot 2025-05-01 at 7.49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2980725"/>
            <a:ext cx="6063226" cy="1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/>
          <p:nvPr/>
        </p:nvSpPr>
        <p:spPr>
          <a:xfrm>
            <a:off x="3828225" y="2300550"/>
            <a:ext cx="5148300" cy="2398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0" name="Google Shape;490;p7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Splitting Data into Cold/Warm Months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291525" y="1743800"/>
            <a:ext cx="86850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Exploring the potential for the data to be modeled more accurately based on time of year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Data split between: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sz="1700" b="1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(November - March)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○"/>
            </a:pPr>
            <a:r>
              <a:rPr lang="en" sz="1700" b="1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sz="1700" b="1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(May - September) 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92" name="Google Shape;492;p72" title="Screenshot 2025-05-01 at 8.01.13 AM.png"/>
          <p:cNvPicPr preferRelativeResize="0"/>
          <p:nvPr/>
        </p:nvPicPr>
        <p:blipFill rotWithShape="1">
          <a:blip r:embed="rId3">
            <a:alphaModFix/>
          </a:blip>
          <a:srcRect l="1429"/>
          <a:stretch/>
        </p:blipFill>
        <p:spPr>
          <a:xfrm>
            <a:off x="4166712" y="2410874"/>
            <a:ext cx="4585229" cy="217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/>
          <p:nvPr/>
        </p:nvSpPr>
        <p:spPr>
          <a:xfrm>
            <a:off x="4388100" y="1308950"/>
            <a:ext cx="4658400" cy="3801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8" name="Google Shape;498;p7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Assigning Data Type &amp; Plot Labels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99" name="Google Shape;499;p73"/>
          <p:cNvSpPr txBox="1"/>
          <p:nvPr/>
        </p:nvSpPr>
        <p:spPr>
          <a:xfrm>
            <a:off x="291525" y="1742450"/>
            <a:ext cx="40206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a type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Original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Aggregated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Cold/warm data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User assigns x and y data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</a:t>
            </a:r>
            <a:endParaRPr sz="15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labels are customized based on choice of dataset</a:t>
            </a:r>
            <a:endParaRPr sz="16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00" name="Google Shape;500;p73" title="Screenshot 2025-05-01 at 8.06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00" y="1449363"/>
            <a:ext cx="4099800" cy="35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Fitting Data to Polynomial Models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7" name="Google Shape;517;p75"/>
          <p:cNvSpPr/>
          <p:nvPr/>
        </p:nvSpPr>
        <p:spPr>
          <a:xfrm>
            <a:off x="248850" y="1318225"/>
            <a:ext cx="4477200" cy="3694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4646500" y="1790300"/>
            <a:ext cx="4547700" cy="2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 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Linear 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Quadratic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Cubic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Hepta Slab"/>
              <a:buChar char="○"/>
            </a:pPr>
            <a:r>
              <a:rPr lang="en" sz="10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Quartic</a:t>
            </a:r>
            <a:endParaRPr sz="10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Fitting data to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Calculating predicted y-values and metrics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Storing results in a dictionary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Writing equations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results for each model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Hepta Slab"/>
              <a:buChar char="●"/>
            </a:pPr>
            <a:r>
              <a:rPr lang="en" sz="13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Identifying the best fit model based on the highest R2 Score</a:t>
            </a:r>
            <a:endParaRPr sz="13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19" name="Google Shape;519;p75" title="Screenshot 2025-05-11 at 2.22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48" y="1415454"/>
            <a:ext cx="3791002" cy="350019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/>
          <p:nvPr/>
        </p:nvSpPr>
        <p:spPr>
          <a:xfrm>
            <a:off x="3739775" y="1434850"/>
            <a:ext cx="5200200" cy="3387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5" name="Google Shape;525;p76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Plotting &amp; Printing Results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6" name="Google Shape;526;p76"/>
          <p:cNvSpPr txBox="1"/>
          <p:nvPr/>
        </p:nvSpPr>
        <p:spPr>
          <a:xfrm>
            <a:off x="52700" y="1812950"/>
            <a:ext cx="37692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Looping through each polynomial degree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Generating smooth,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fitted curves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Plotting residuals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Hepta Slab"/>
              <a:buChar char="●"/>
            </a:pPr>
            <a:r>
              <a:rPr lang="en" sz="1700">
                <a:solidFill>
                  <a:srgbClr val="134F5C"/>
                </a:solidFill>
                <a:latin typeface="Hepta Slab"/>
                <a:ea typeface="Hepta Slab"/>
                <a:cs typeface="Hepta Slab"/>
                <a:sym typeface="Hepta Slab"/>
              </a:rPr>
              <a:t>Printing best fit model</a:t>
            </a:r>
            <a:endParaRPr sz="1700">
              <a:solidFill>
                <a:srgbClr val="134F5C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527" name="Google Shape;527;p76" title="Screenshot 2025-05-11 at 2.1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50" y="1569750"/>
            <a:ext cx="4689226" cy="30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Results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533" name="Google Shape;533;p77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/>
          <p:nvPr/>
        </p:nvSpPr>
        <p:spPr>
          <a:xfrm>
            <a:off x="1381350" y="1465675"/>
            <a:ext cx="63813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39" name="Google Shape;539;p78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[All Months, Non-Aggregated]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0" name="Google Shape;540;p78"/>
          <p:cNvSpPr txBox="1"/>
          <p:nvPr/>
        </p:nvSpPr>
        <p:spPr>
          <a:xfrm>
            <a:off x="2147437" y="4378975"/>
            <a:ext cx="5363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0.372               0.436               0.459               0.459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1" name="Google Shape;541;p78" title="Screenshot 2025-05-12 at 12.05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3" y="1584177"/>
            <a:ext cx="5813473" cy="29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1" name="Google Shape;381;p60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/>
          <p:nvPr/>
        </p:nvSpPr>
        <p:spPr>
          <a:xfrm>
            <a:off x="1417488" y="1435675"/>
            <a:ext cx="63090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2152802" y="4348975"/>
            <a:ext cx="5097662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0.625                </a:t>
            </a: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0.778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                0.789              0.790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 Light"/>
                <a:ea typeface="Barlow"/>
                <a:cs typeface="Barlow Light"/>
                <a:sym typeface="Barlow Light"/>
              </a:rPr>
              <a:t>	         </a:t>
            </a: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Better Fit	Overfitting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8" name="Google Shape;548;p79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9" name="Google Shape;549;p79" title="Screenshot 2025-05-12 at 12.08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938" y="1587500"/>
            <a:ext cx="5722102" cy="28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/>
          <p:nvPr/>
        </p:nvSpPr>
        <p:spPr>
          <a:xfrm>
            <a:off x="1388238" y="1473175"/>
            <a:ext cx="63675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55" name="Google Shape;555;p80"/>
          <p:cNvSpPr txBox="1"/>
          <p:nvPr/>
        </p:nvSpPr>
        <p:spPr>
          <a:xfrm>
            <a:off x="2142887" y="4453975"/>
            <a:ext cx="50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0.661	         0.668	0.681	           0.681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6" name="Google Shape;556;p80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57" name="Google Shape;557;p80" title="Screenshot 2025-05-12 at 12.12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00" y="1597275"/>
            <a:ext cx="5872374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1"/>
          <p:cNvSpPr/>
          <p:nvPr/>
        </p:nvSpPr>
        <p:spPr>
          <a:xfrm>
            <a:off x="1555800" y="1458175"/>
            <a:ext cx="60324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2182207" y="4371475"/>
            <a:ext cx="4921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0.001	         0.493	0.496	         0.509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4" name="Google Shape;564;p81"/>
          <p:cNvSpPr txBox="1">
            <a:spLocks noGrp="1"/>
          </p:cNvSpPr>
          <p:nvPr>
            <p:ph type="title" idx="2"/>
          </p:nvPr>
        </p:nvSpPr>
        <p:spPr>
          <a:xfrm>
            <a:off x="0" y="18012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2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65" name="Google Shape;565;p81" title="Screenshot 2025-05-12 at 12.15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50" y="1625000"/>
            <a:ext cx="5649150" cy="28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2"/>
          <p:cNvSpPr/>
          <p:nvPr/>
        </p:nvSpPr>
        <p:spPr>
          <a:xfrm>
            <a:off x="311225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1" name="Google Shape;571;p82"/>
          <p:cNvSpPr txBox="1">
            <a:spLocks noGrp="1"/>
          </p:cNvSpPr>
          <p:nvPr>
            <p:ph type="title" idx="2"/>
          </p:nvPr>
        </p:nvSpPr>
        <p:spPr>
          <a:xfrm>
            <a:off x="0" y="2955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# Consumption (kWh) vs. Temperature (°F)</a:t>
            </a:r>
            <a:endParaRPr sz="3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2" name="Google Shape;572;p82" title="download-2.png"/>
          <p:cNvPicPr preferRelativeResize="0"/>
          <p:nvPr/>
        </p:nvPicPr>
        <p:blipFill rotWithShape="1">
          <a:blip r:embed="rId3">
            <a:alphaModFix/>
          </a:blip>
          <a:srcRect l="20267" t="7587" r="60004"/>
          <a:stretch/>
        </p:blipFill>
        <p:spPr>
          <a:xfrm>
            <a:off x="656175" y="1382663"/>
            <a:ext cx="2585874" cy="355277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573" name="Google Shape;573;p82"/>
          <p:cNvGraphicFramePr/>
          <p:nvPr/>
        </p:nvGraphicFramePr>
        <p:xfrm>
          <a:off x="3830375" y="1810400"/>
          <a:ext cx="5002400" cy="24687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6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All Months,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0.0371 * x² + -5.0025 * x + 202.6014</a:t>
                      </a:r>
                      <a:endParaRPr sz="6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0.778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11.52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8.307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/>
          <p:nvPr/>
        </p:nvSpPr>
        <p:spPr>
          <a:xfrm>
            <a:off x="1343700" y="1487950"/>
            <a:ext cx="64566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0" name="Google Shape;580;p83"/>
          <p:cNvSpPr txBox="1"/>
          <p:nvPr/>
        </p:nvSpPr>
        <p:spPr>
          <a:xfrm>
            <a:off x="2060850" y="4415800"/>
            <a:ext cx="5238166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0.846	         </a:t>
            </a: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0.866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0.867                 0.867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Overfitting →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81" name="Google Shape;581;p83" title="Screenshot 2025-05-12 at 12.18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625" y="1566050"/>
            <a:ext cx="5793501" cy="29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/>
          <p:nvPr/>
        </p:nvSpPr>
        <p:spPr>
          <a:xfrm>
            <a:off x="1423650" y="1473425"/>
            <a:ext cx="62967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7" name="Google Shape;587;p84"/>
          <p:cNvSpPr txBox="1"/>
          <p:nvPr/>
        </p:nvSpPr>
        <p:spPr>
          <a:xfrm>
            <a:off x="2046744" y="4386725"/>
            <a:ext cx="518753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0.786	           0.842	</a:t>
            </a: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0.853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          0.853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		</a:t>
            </a: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Fit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A64D7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88" name="Google Shape;588;p84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[All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89" name="Google Shape;589;p84" title="Screenshot 2025-05-12 at 12.20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75" y="1597203"/>
            <a:ext cx="5674848" cy="29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/>
          <p:nvPr/>
        </p:nvSpPr>
        <p:spPr>
          <a:xfrm>
            <a:off x="1507200" y="1415200"/>
            <a:ext cx="61296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5" name="Google Shape;595;p85"/>
          <p:cNvSpPr txBox="1"/>
          <p:nvPr/>
        </p:nvSpPr>
        <p:spPr>
          <a:xfrm>
            <a:off x="2077488" y="4335775"/>
            <a:ext cx="5148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0.774	          0.791	 0.792                 0.792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Poor Fit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6" name="Google Shape;596;p85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97" name="Google Shape;597;p85" title="Screenshot 2025-05-12 at 12.22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00" y="1514975"/>
            <a:ext cx="5662625" cy="29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/>
          <p:nvPr/>
        </p:nvSpPr>
        <p:spPr>
          <a:xfrm>
            <a:off x="1412700" y="1458875"/>
            <a:ext cx="62244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3" name="Google Shape;603;p86"/>
          <p:cNvSpPr txBox="1"/>
          <p:nvPr/>
        </p:nvSpPr>
        <p:spPr>
          <a:xfrm>
            <a:off x="2034000" y="4366373"/>
            <a:ext cx="498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0.870	           </a:t>
            </a: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0.915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 0.915	          0.922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       </a:t>
            </a: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	Overfitting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4" name="Google Shape;604;p86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[Cold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05" name="Google Shape;605;p86" title="Screenshot 2025-05-12 at 12.24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00" y="1607825"/>
            <a:ext cx="5665626" cy="28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7"/>
          <p:cNvSpPr/>
          <p:nvPr/>
        </p:nvSpPr>
        <p:spPr>
          <a:xfrm>
            <a:off x="1335000" y="1447275"/>
            <a:ext cx="64740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1" name="Google Shape;611;p87"/>
          <p:cNvSpPr txBox="1"/>
          <p:nvPr/>
        </p:nvSpPr>
        <p:spPr>
          <a:xfrm>
            <a:off x="2087888" y="4377300"/>
            <a:ext cx="5118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0.923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       0.929	0.929                 0.929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Good Fit      Overfitting →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87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Non-Aggregated]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13" name="Google Shape;613;p87" title="Screenshot 2025-05-12 at 12.25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50" y="1546000"/>
            <a:ext cx="5715027" cy="29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8"/>
          <p:cNvSpPr/>
          <p:nvPr/>
        </p:nvSpPr>
        <p:spPr>
          <a:xfrm>
            <a:off x="1514700" y="1397125"/>
            <a:ext cx="6114600" cy="333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9" name="Google Shape;619;p88"/>
          <p:cNvSpPr txBox="1"/>
          <p:nvPr/>
        </p:nvSpPr>
        <p:spPr>
          <a:xfrm>
            <a:off x="2046150" y="4310425"/>
            <a:ext cx="5051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0.856	          </a:t>
            </a:r>
            <a:r>
              <a:rPr lang="en" sz="2000" dirty="0">
                <a:solidFill>
                  <a:srgbClr val="741B47"/>
                </a:solidFill>
                <a:highlight>
                  <a:srgbClr val="EAD1DC"/>
                </a:highlight>
                <a:latin typeface="Barlow Light"/>
                <a:ea typeface="Barlow Light"/>
                <a:cs typeface="Barlow Light"/>
                <a:sym typeface="Barlow Light"/>
              </a:rPr>
              <a:t>0.867</a:t>
            </a: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0.867                0.868</a:t>
            </a:r>
            <a:endParaRPr sz="2000" dirty="0">
              <a:solidFill>
                <a:srgbClr val="741B47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41B47"/>
                </a:solidFill>
                <a:latin typeface="Barlow Light"/>
                <a:ea typeface="Barlow Light"/>
                <a:cs typeface="Barlow Light"/>
                <a:sym typeface="Barlow Light"/>
              </a:rPr>
              <a:t>	     </a:t>
            </a:r>
            <a:r>
              <a:rPr lang="en" sz="2000" b="1" dirty="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Lesser Fit		</a:t>
            </a:r>
            <a:endParaRPr sz="2000" b="1" dirty="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p88"/>
          <p:cNvSpPr txBox="1">
            <a:spLocks noGrp="1"/>
          </p:cNvSpPr>
          <p:nvPr>
            <p:ph type="title" idx="2"/>
          </p:nvPr>
        </p:nvSpPr>
        <p:spPr>
          <a:xfrm>
            <a:off x="0" y="2067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[Warm Months, Aggregated]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1" name="Google Shape;621;p88" title="Screenshot 2025-05-12 at 12.2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800" y="1501425"/>
            <a:ext cx="5584849" cy="28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61"/>
          <p:cNvSpPr txBox="1"/>
          <p:nvPr/>
        </p:nvSpPr>
        <p:spPr>
          <a:xfrm>
            <a:off x="291600" y="1373175"/>
            <a:ext cx="85308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Microgrid: </a:t>
            </a: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 group of interconnected loads and distributed energy resources within clearly defined electrical boundaries that acts as a single controllable entity with respect to the grid.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Can operate in either grid-connected or in island mode, including entirely off-grid applications.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Key components:</a:t>
            </a:r>
            <a:endParaRPr sz="15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Electricity Generation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(solar, wind, diesel/natural gas generator)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(battery, hydrogen)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Hepta Slab"/>
              <a:buChar char="○"/>
            </a:pPr>
            <a:r>
              <a:rPr lang="en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</a:t>
            </a:r>
            <a:endParaRPr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100"/>
              <a:buFont typeface="Hepta Slab"/>
              <a:buChar char="○"/>
            </a:pPr>
            <a:r>
              <a:rPr lang="en" sz="11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(balancing loads, managing energy flow)</a:t>
            </a:r>
            <a:endParaRPr sz="11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●"/>
            </a:pPr>
            <a:r>
              <a:rPr lang="en" sz="15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Distributed Energy Resources!!!</a:t>
            </a:r>
            <a:endParaRPr sz="15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Font typeface="Hepta Slab"/>
              <a:buChar char="○"/>
            </a:pPr>
            <a:r>
              <a:rPr lang="en" sz="15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Independence, resilience, decarbonization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5686500" y="2571750"/>
            <a:ext cx="3135900" cy="2013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9" name="Google Shape;389;p61" title="microgrid-graphic-01.png"/>
          <p:cNvPicPr preferRelativeResize="0"/>
          <p:nvPr/>
        </p:nvPicPr>
        <p:blipFill rotWithShape="1">
          <a:blip r:embed="rId3">
            <a:alphaModFix/>
          </a:blip>
          <a:srcRect l="2059" t="3795" r="1684" b="5179"/>
          <a:stretch/>
        </p:blipFill>
        <p:spPr>
          <a:xfrm>
            <a:off x="5809375" y="2763325"/>
            <a:ext cx="2966176" cy="16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/>
        </p:nvSpPr>
        <p:spPr>
          <a:xfrm>
            <a:off x="134150" y="4782625"/>
            <a:ext cx="802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9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7" name="Google Shape;627;p89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8" name="Google Shape;628;p89" title="download-7.png"/>
          <p:cNvPicPr preferRelativeResize="0"/>
          <p:nvPr/>
        </p:nvPicPr>
        <p:blipFill rotWithShape="1">
          <a:blip r:embed="rId3">
            <a:alphaModFix/>
          </a:blip>
          <a:srcRect l="20140" t="7002" r="59856"/>
          <a:stretch/>
        </p:blipFill>
        <p:spPr>
          <a:xfrm>
            <a:off x="821925" y="1427538"/>
            <a:ext cx="2465224" cy="346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9" name="Google Shape;629;p89"/>
          <p:cNvGraphicFramePr/>
          <p:nvPr/>
        </p:nvGraphicFramePr>
        <p:xfrm>
          <a:off x="4021625" y="1860725"/>
          <a:ext cx="4826000" cy="24687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6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Cold Months, 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Quadratic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-0.0035 * x² + 1.7463 * x + -16.6515</a:t>
                      </a:r>
                      <a:endParaRPr sz="13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0.915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16.25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12.57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/>
          <p:nvPr/>
        </p:nvSpPr>
        <p:spPr>
          <a:xfrm>
            <a:off x="445000" y="1323050"/>
            <a:ext cx="3366300" cy="367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35" name="Google Shape;635;p90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# Production (kWh) vs. Solar Irradiance (W/m²)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36" name="Google Shape;636;p90" title="download-9.png"/>
          <p:cNvPicPr preferRelativeResize="0"/>
          <p:nvPr/>
        </p:nvPicPr>
        <p:blipFill rotWithShape="1">
          <a:blip r:embed="rId3">
            <a:alphaModFix/>
          </a:blip>
          <a:srcRect t="5882" r="79883"/>
          <a:stretch/>
        </p:blipFill>
        <p:spPr>
          <a:xfrm>
            <a:off x="846763" y="1484150"/>
            <a:ext cx="2433322" cy="343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7" name="Google Shape;637;p90"/>
          <p:cNvGraphicFramePr/>
          <p:nvPr/>
        </p:nvGraphicFramePr>
        <p:xfrm>
          <a:off x="4068675" y="1924700"/>
          <a:ext cx="4826000" cy="2468700"/>
        </p:xfrm>
        <a:graphic>
          <a:graphicData uri="http://schemas.openxmlformats.org/drawingml/2006/table">
            <a:tbl>
              <a:tblPr>
                <a:noFill/>
                <a:tableStyleId>{47CC41EA-4ADA-48ED-BFAF-CA119EA2B107}</a:tableStyleId>
              </a:tblPr>
              <a:tblGrid>
                <a:gridCol w="13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Data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Warm Months, Non-Aggregated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Best Model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Linear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Equation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y = 0.0292 * x + 0.3607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R²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0.923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RMSE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2.310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MAE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741B47"/>
                          </a:solidFill>
                          <a:latin typeface="Hepta Slab"/>
                          <a:ea typeface="Hepta Slab"/>
                          <a:cs typeface="Hepta Slab"/>
                          <a:sym typeface="Hepta Slab"/>
                        </a:rPr>
                        <a:t>1.271</a:t>
                      </a:r>
                      <a:endParaRPr sz="1500">
                        <a:solidFill>
                          <a:srgbClr val="741B47"/>
                        </a:solidFill>
                        <a:latin typeface="Hepta Slab"/>
                        <a:ea typeface="Hepta Slab"/>
                        <a:cs typeface="Hepta Slab"/>
                        <a:sym typeface="Hepta Sla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1"/>
          <p:cNvSpPr txBox="1">
            <a:spLocks noGrp="1"/>
          </p:cNvSpPr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Conclusions &amp; Future Work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643" name="Google Shape;643;p91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2"/>
          <p:cNvSpPr/>
          <p:nvPr/>
        </p:nvSpPr>
        <p:spPr>
          <a:xfrm>
            <a:off x="6843204" y="2613990"/>
            <a:ext cx="1706400" cy="244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432650" y="1373175"/>
            <a:ext cx="44667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Cons (kWh) vs. Temp (°F)</a:t>
            </a:r>
            <a:endParaRPr sz="1700" b="1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All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sp>
        <p:nvSpPr>
          <p:cNvPr id="650" name="Google Shape;650;p9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Conclusions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1" name="Google Shape;651;p92" title="download-9.png"/>
          <p:cNvPicPr preferRelativeResize="0"/>
          <p:nvPr/>
        </p:nvPicPr>
        <p:blipFill rotWithShape="1">
          <a:blip r:embed="rId3">
            <a:alphaModFix/>
          </a:blip>
          <a:srcRect t="5882" r="79883"/>
          <a:stretch/>
        </p:blipFill>
        <p:spPr>
          <a:xfrm>
            <a:off x="6912832" y="2729807"/>
            <a:ext cx="1472024" cy="22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2"/>
          <p:cNvSpPr/>
          <p:nvPr/>
        </p:nvSpPr>
        <p:spPr>
          <a:xfrm>
            <a:off x="4593600" y="2613975"/>
            <a:ext cx="1706400" cy="2487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3" name="Google Shape;653;p92"/>
          <p:cNvSpPr txBox="1"/>
          <p:nvPr/>
        </p:nvSpPr>
        <p:spPr>
          <a:xfrm>
            <a:off x="4336825" y="1373175"/>
            <a:ext cx="50028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Prod (kWh) vs. Solar (W/m²) </a:t>
            </a:r>
            <a:endParaRPr sz="1700" u="sng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Cold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Quadratic Fit</a:t>
            </a:r>
            <a:endParaRPr sz="16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4" name="Google Shape;654;p92"/>
          <p:cNvSpPr/>
          <p:nvPr/>
        </p:nvSpPr>
        <p:spPr>
          <a:xfrm>
            <a:off x="676375" y="2669475"/>
            <a:ext cx="2232900" cy="2394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55" name="Google Shape;655;p92" title="download-2.png"/>
          <p:cNvPicPr preferRelativeResize="0"/>
          <p:nvPr/>
        </p:nvPicPr>
        <p:blipFill rotWithShape="1">
          <a:blip r:embed="rId4">
            <a:alphaModFix/>
          </a:blip>
          <a:srcRect l="20267" t="7587" r="60004"/>
          <a:stretch/>
        </p:blipFill>
        <p:spPr>
          <a:xfrm>
            <a:off x="905176" y="2708345"/>
            <a:ext cx="1715182" cy="2316553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92"/>
          <p:cNvSpPr txBox="1"/>
          <p:nvPr/>
        </p:nvSpPr>
        <p:spPr>
          <a:xfrm>
            <a:off x="6391800" y="1610338"/>
            <a:ext cx="2879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Warm Months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Non-aggregated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Linear</a:t>
            </a:r>
            <a:endParaRPr sz="16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657" name="Google Shape;657;p92" title="Screenshot 2025-05-01 at 12.48.2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37" y="2773913"/>
            <a:ext cx="1593325" cy="21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Future Work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3" name="Google Shape;663;p93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Applying energy/weather models to microgrid control system algorithms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pta Slab"/>
              <a:buChar char="●"/>
            </a:pPr>
            <a:r>
              <a:rPr lang="en" sz="23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Training algorithms to write custom models based on observed system behavior</a:t>
            </a:r>
            <a:endParaRPr sz="23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  <p:pic>
        <p:nvPicPr>
          <p:cNvPr id="664" name="Google Shape;664;p93" descr="a blue and white drawing of a ghost with the word rebornd written on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0" y="3613600"/>
            <a:ext cx="1330000" cy="1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3" descr="an isometric drawing of a laptop with the letter b on it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525" y="3578123"/>
            <a:ext cx="1604622" cy="14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4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9144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THANK YOU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1" name="Google Shape;671;p94"/>
          <p:cNvSpPr txBox="1"/>
          <p:nvPr/>
        </p:nvSpPr>
        <p:spPr>
          <a:xfrm>
            <a:off x="374750" y="1373175"/>
            <a:ext cx="86142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Hepta Slab"/>
                <a:ea typeface="Hepta Slab"/>
                <a:cs typeface="Hepta Slab"/>
                <a:sym typeface="Hepta Slab"/>
              </a:rPr>
              <a:t>Questions?</a:t>
            </a:r>
            <a:endParaRPr sz="2400">
              <a:solidFill>
                <a:srgbClr val="1155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64D79"/>
              </a:solidFill>
              <a:latin typeface="Hepta Slab Light"/>
              <a:ea typeface="Hepta Slab Light"/>
              <a:cs typeface="Hepta Slab Light"/>
              <a:sym typeface="Hepta Slab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# References</a:t>
            </a:r>
            <a:endParaRPr sz="3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77" name="Google Shape;677;p95"/>
          <p:cNvSpPr txBox="1"/>
          <p:nvPr/>
        </p:nvSpPr>
        <p:spPr>
          <a:xfrm>
            <a:off x="486000" y="1373175"/>
            <a:ext cx="81720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https://www.energy.gov/sites/default/files/2024-02/46060_DOE_GDO_Microgrid_Overview_Fact_Sheet_RELEASE_508.pdf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https://www.naseo.org/issues/electricity/microgrids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https://www.shinnecock-nsn.gov/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</a:rPr>
              <a:t>https://www.enfsolar.com/Product/pdf/Crystalline/559a2d162d49e.pdf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https://enlighten.enphaseenergy.com/web/4881367/today/graph/hours?v=3.4.0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https://www.solarinsure.com/what-does-enphase-enlighten-do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https://tech-stack.com/blog/microgrid-optimization/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https://www.cretechnology.com/en/blog/microgrid-controller/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F1B2D"/>
              </a:buClr>
              <a:buSzPts val="1400"/>
              <a:buFont typeface="Hepta Slab"/>
              <a:buAutoNum type="arabicPeriod"/>
            </a:pPr>
            <a:r>
              <a:rPr lang="en" u="sng">
                <a:solidFill>
                  <a:srgbClr val="1F1B2D"/>
                </a:solidFill>
                <a:latin typeface="Hepta Slab"/>
                <a:ea typeface="Hepta Slab"/>
                <a:cs typeface="Hepta Slab"/>
                <a:sym typeface="Hepta Slab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https://www.visualcrossing.com/weather-query-builder/</a:t>
            </a:r>
            <a:endParaRPr u="sng">
              <a:solidFill>
                <a:srgbClr val="1F1B2D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Shinnecock Indian Nation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291600" y="1373175"/>
            <a:ext cx="56919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The Nation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One of the oldest self-governing Indigenous tribes in North America, residing in Southampton on the eastern end of Long Island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Ayeu Transitional Housing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Provides temporary, sustainable shelter to tribe members in need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Power</a:t>
            </a: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: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27 kW solar array on site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+ energy storage → microgrid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397" name="Google Shape;397;p62" title="Screenshot 2025-04-30 at 11.22.08 AM.png"/>
          <p:cNvPicPr preferRelativeResize="0"/>
          <p:nvPr/>
        </p:nvPicPr>
        <p:blipFill rotWithShape="1">
          <a:blip r:embed="rId3">
            <a:alphaModFix/>
          </a:blip>
          <a:srcRect l="7612" r="4172" b="5749"/>
          <a:stretch/>
        </p:blipFill>
        <p:spPr>
          <a:xfrm>
            <a:off x="6435850" y="1373175"/>
            <a:ext cx="2222073" cy="10323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8" name="Google Shape;398;p62"/>
          <p:cNvPicPr preferRelativeResize="0"/>
          <p:nvPr/>
        </p:nvPicPr>
        <p:blipFill rotWithShape="1">
          <a:blip r:embed="rId4">
            <a:alphaModFix/>
          </a:blip>
          <a:srcRect t="10149" b="16515"/>
          <a:stretch/>
        </p:blipFill>
        <p:spPr>
          <a:xfrm>
            <a:off x="6435850" y="3681487"/>
            <a:ext cx="2222075" cy="120252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9" name="Google Shape;399;p62" title="Screenshot 2025-03-31 at 1.17.41 PM.png"/>
          <p:cNvPicPr preferRelativeResize="0"/>
          <p:nvPr/>
        </p:nvPicPr>
        <p:blipFill rotWithShape="1">
          <a:blip r:embed="rId5">
            <a:alphaModFix/>
          </a:blip>
          <a:srcRect t="22820" b="17516"/>
          <a:stretch/>
        </p:blipFill>
        <p:spPr>
          <a:xfrm>
            <a:off x="6435850" y="2529226"/>
            <a:ext cx="2222074" cy="102857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" name="Google Shape;400;p62"/>
          <p:cNvSpPr txBox="1"/>
          <p:nvPr/>
        </p:nvSpPr>
        <p:spPr>
          <a:xfrm>
            <a:off x="207250" y="4713150"/>
            <a:ext cx="943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[3]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01" name="Google Shape;401;p62" descr="Kwiksatik Megan Coburn Sticker (Provided by Tenor)"/>
          <p:cNvPicPr preferRelativeResize="0"/>
          <p:nvPr/>
        </p:nvPicPr>
        <p:blipFill rotWithShape="1">
          <a:blip r:embed="rId6">
            <a:alphaModFix/>
          </a:blip>
          <a:srcRect l="20704" b="15117"/>
          <a:stretch/>
        </p:blipFill>
        <p:spPr>
          <a:xfrm>
            <a:off x="7803050" y="1498825"/>
            <a:ext cx="490275" cy="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53292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Technology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7" name="Google Shape;407;p63"/>
          <p:cNvSpPr txBox="1"/>
          <p:nvPr/>
        </p:nvSpPr>
        <p:spPr>
          <a:xfrm>
            <a:off x="291600" y="1373175"/>
            <a:ext cx="5329200" cy="3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JA Solar JAP6-72/315/3BB</a:t>
            </a:r>
            <a:endParaRPr sz="17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Multicrystalline Silicon Modules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●"/>
            </a:pPr>
            <a:r>
              <a:rPr lang="en" sz="17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sz="17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Access to generation and consumption data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Every 15-minutes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Insight into solar efficiency, identifying problems,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minimizing usage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700"/>
              <a:buFont typeface="Hepta Slab"/>
              <a:buChar char="○"/>
            </a:pPr>
            <a:r>
              <a:rPr lang="en" sz="17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Built into individual microinverters</a:t>
            </a:r>
            <a:endParaRPr sz="17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5683588" y="2107530"/>
            <a:ext cx="3327900" cy="20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5708900" y="4223500"/>
            <a:ext cx="3252000" cy="814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0" name="Google Shape;410;p63"/>
          <p:cNvSpPr/>
          <p:nvPr/>
        </p:nvSpPr>
        <p:spPr>
          <a:xfrm>
            <a:off x="5708890" y="252550"/>
            <a:ext cx="3277500" cy="1753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11" name="Google Shape;411;p63" title="Screenshot 2025-04-30 at 12.09.02 PM.png"/>
          <p:cNvPicPr preferRelativeResize="0"/>
          <p:nvPr/>
        </p:nvPicPr>
        <p:blipFill rotWithShape="1">
          <a:blip r:embed="rId3">
            <a:alphaModFix/>
          </a:blip>
          <a:srcRect l="3023" r="3360"/>
          <a:stretch/>
        </p:blipFill>
        <p:spPr>
          <a:xfrm>
            <a:off x="5818098" y="312860"/>
            <a:ext cx="3058876" cy="158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2" name="Google Shape;412;p63" title="Screenshot 2025-04-30 at 12.33.27 PM.png"/>
          <p:cNvPicPr preferRelativeResize="0"/>
          <p:nvPr/>
        </p:nvPicPr>
        <p:blipFill rotWithShape="1">
          <a:blip r:embed="rId4">
            <a:alphaModFix/>
          </a:blip>
          <a:srcRect l="2461" r="3216"/>
          <a:stretch/>
        </p:blipFill>
        <p:spPr>
          <a:xfrm>
            <a:off x="5917262" y="2161353"/>
            <a:ext cx="2860758" cy="19365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3" name="Google Shape;413;p63" title="Screenshot 2025-04-30 at 12.34.12 PM.png"/>
          <p:cNvPicPr preferRelativeResize="0"/>
          <p:nvPr/>
        </p:nvPicPr>
        <p:blipFill rotWithShape="1">
          <a:blip r:embed="rId5">
            <a:alphaModFix/>
          </a:blip>
          <a:srcRect l="2005" t="26755" r="1562" b="6604"/>
          <a:stretch/>
        </p:blipFill>
        <p:spPr>
          <a:xfrm>
            <a:off x="5789029" y="4252321"/>
            <a:ext cx="3091614" cy="7566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4" name="Google Shape;414;p63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[4, 5, 6]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Microgrid Implementation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20" name="Google Shape;420;p64"/>
          <p:cNvSpPr txBox="1"/>
          <p:nvPr/>
        </p:nvSpPr>
        <p:spPr>
          <a:xfrm>
            <a:off x="291600" y="1373175"/>
            <a:ext cx="6556800" cy="3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storage: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batteries, hydrogen</a:t>
            </a:r>
            <a:endParaRPr sz="15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 system: </a:t>
            </a: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Smart Energy Management System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Uses real-time data and advanced algorithms to control the operation of energy systems within a microgrid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Coordinates assets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Manages energy generation, distribution, and storage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Controls interaction with grid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Optimizes energy flow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Operates autonomously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Predictive &amp; adaptive control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Hepta Slab"/>
              <a:buChar char="●"/>
            </a:pPr>
            <a:r>
              <a:rPr lang="en" sz="16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User interface &amp; analytics</a:t>
            </a:r>
            <a:endParaRPr sz="16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21" name="Google Shape;421;p64"/>
          <p:cNvSpPr/>
          <p:nvPr/>
        </p:nvSpPr>
        <p:spPr>
          <a:xfrm>
            <a:off x="6696475" y="3405775"/>
            <a:ext cx="2295600" cy="1370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8025350" y="3405800"/>
            <a:ext cx="802200" cy="28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[1, 2]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3" name="Google Shape;423;p64" title="unifilaire_microgrid_2-scaled.jpg"/>
          <p:cNvPicPr preferRelativeResize="0"/>
          <p:nvPr/>
        </p:nvPicPr>
        <p:blipFill rotWithShape="1">
          <a:blip r:embed="rId3">
            <a:alphaModFix/>
          </a:blip>
          <a:srcRect t="13292" b="14270"/>
          <a:stretch/>
        </p:blipFill>
        <p:spPr>
          <a:xfrm>
            <a:off x="6848875" y="3466025"/>
            <a:ext cx="1990799" cy="12499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p64"/>
          <p:cNvSpPr/>
          <p:nvPr/>
        </p:nvSpPr>
        <p:spPr>
          <a:xfrm>
            <a:off x="6696475" y="1677425"/>
            <a:ext cx="2295600" cy="1424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5" name="Google Shape;425;p64" title="unifilaire_ablis-2048x1071.jpg"/>
          <p:cNvPicPr preferRelativeResize="0"/>
          <p:nvPr/>
        </p:nvPicPr>
        <p:blipFill rotWithShape="1">
          <a:blip r:embed="rId4">
            <a:alphaModFix/>
          </a:blip>
          <a:srcRect l="6781" r="6495"/>
          <a:stretch/>
        </p:blipFill>
        <p:spPr>
          <a:xfrm>
            <a:off x="6806564" y="1724713"/>
            <a:ext cx="2075423" cy="12474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6" name="Google Shape;426;p64"/>
          <p:cNvSpPr txBox="1"/>
          <p:nvPr/>
        </p:nvSpPr>
        <p:spPr>
          <a:xfrm>
            <a:off x="100050" y="4723875"/>
            <a:ext cx="175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[7, 8]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Predictive &amp; Adaptive Control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32" name="Google Shape;432;p65"/>
          <p:cNvSpPr txBox="1"/>
          <p:nvPr/>
        </p:nvSpPr>
        <p:spPr>
          <a:xfrm>
            <a:off x="291600" y="1373175"/>
            <a:ext cx="8901300" cy="2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patterns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to predict system behavior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Generating models based on real-time data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Consumption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Temperature</a:t>
            </a:r>
            <a:endParaRPr sz="20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○"/>
            </a:pP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Production</a:t>
            </a: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 vs. </a:t>
            </a:r>
            <a:r>
              <a:rPr lang="en" sz="2000" b="1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Solar Irradiance</a:t>
            </a:r>
            <a:endParaRPr sz="2000" b="1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Implement appropriate control based on anticipation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33" name="Google Shape;433;p65" descr="a cartoon drawing of a sun with rays coming out of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472" y="3460675"/>
            <a:ext cx="1661326" cy="1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 descr="a blue thermometer with a red thermometer sticking out of it . (Provided by Tenor)"/>
          <p:cNvPicPr preferRelativeResize="0"/>
          <p:nvPr/>
        </p:nvPicPr>
        <p:blipFill rotWithShape="1">
          <a:blip r:embed="rId4">
            <a:alphaModFix/>
          </a:blip>
          <a:srcRect l="61336"/>
          <a:stretch/>
        </p:blipFill>
        <p:spPr>
          <a:xfrm>
            <a:off x="7675000" y="3564875"/>
            <a:ext cx="473354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 descr="a blue cloud with a yellow lightning bolt in the middle .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075" y="3647183"/>
            <a:ext cx="1288325" cy="12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 descr="a green and blue swirl on a white background is a hurricane . (Provided by Tenor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00" y="3647175"/>
            <a:ext cx="1191200" cy="1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Example Scenario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42" name="Google Shape;442;p66"/>
          <p:cNvSpPr txBox="1"/>
          <p:nvPr/>
        </p:nvSpPr>
        <p:spPr>
          <a:xfrm>
            <a:off x="291600" y="1373175"/>
            <a:ext cx="8901300" cy="3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Receives a Severe Storm Warning 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Reduces non-critical load (decorative lighting, EV charging stations)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Initiates full charging of all energy storage banks (using distributed sources and grid, if applicable)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Prepares to shift to backup sources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energy production prediction models, system recalculates anticipated energy availability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Hepta Slab"/>
              <a:buChar char="●"/>
            </a:pPr>
            <a:r>
              <a:rPr lang="en" sz="20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Using load prediction models, system monitors, optimizes, and prioritizes energy dispatch</a:t>
            </a:r>
            <a:endParaRPr sz="20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7333075" y="202300"/>
            <a:ext cx="1053900" cy="882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4" name="Google Shape;444;p66" descr="a yellow triangle with a green exclamation mark on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481" y="125450"/>
            <a:ext cx="923069" cy="8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B9C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 idx="2"/>
          </p:nvPr>
        </p:nvSpPr>
        <p:spPr>
          <a:xfrm>
            <a:off x="291525" y="490875"/>
            <a:ext cx="83664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# Data Sourcing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—-------------------------------------------------------------------------------------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433575" y="1250225"/>
            <a:ext cx="4443300" cy="3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Energy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Enphase Enlighten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Weather Data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Visual Crossing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○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Global weather API including historical weather data, current conditions, up-to-date forecasts, and historical forecast information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900"/>
              <a:buFont typeface="Hepta Slab"/>
              <a:buChar char="●"/>
            </a:pPr>
            <a:r>
              <a:rPr lang="en" sz="1900">
                <a:solidFill>
                  <a:srgbClr val="7F6000"/>
                </a:solidFill>
                <a:latin typeface="Hepta Slab"/>
                <a:ea typeface="Hepta Slab"/>
                <a:cs typeface="Hepta Slab"/>
                <a:sym typeface="Hepta Slab"/>
              </a:rPr>
              <a:t>April 2024 - March 2025</a:t>
            </a:r>
            <a:endParaRPr sz="1900">
              <a:solidFill>
                <a:srgbClr val="7F6000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51" name="Google Shape;451;p67" title="Screenshot 2025-05-01 at 10.13.2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693" y="1443450"/>
            <a:ext cx="4137534" cy="34550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2" name="Google Shape;452;p67" descr="a blue circle with a blue rectangle in the center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150" y="176975"/>
            <a:ext cx="882300" cy="8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/>
        </p:nvSpPr>
        <p:spPr>
          <a:xfrm>
            <a:off x="0" y="4769925"/>
            <a:ext cx="67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[5, 9]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1421</Words>
  <Application>Microsoft Macintosh PowerPoint</Application>
  <PresentationFormat>On-screen Show (16:9)</PresentationFormat>
  <Paragraphs>285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Barlow Medium</vt:lpstr>
      <vt:lpstr>Hepta Slab Light</vt:lpstr>
      <vt:lpstr>Arial</vt:lpstr>
      <vt:lpstr>Barlow ExtraLight</vt:lpstr>
      <vt:lpstr>Barlow Light</vt:lpstr>
      <vt:lpstr>Barlow</vt:lpstr>
      <vt:lpstr>Hepta Slab</vt:lpstr>
      <vt:lpstr>Hepta Slab Medium</vt:lpstr>
      <vt:lpstr>Simple Light</vt:lpstr>
      <vt:lpstr>Strategy Plan</vt:lpstr>
      <vt:lpstr># Modeling the Relationship # Between Energy and Weather Patterns # For a Microgrid On Shinnecock Reservation</vt:lpstr>
      <vt:lpstr>Background</vt:lpstr>
      <vt:lpstr># Microgrids —------------------------------------------------------------------------------------</vt:lpstr>
      <vt:lpstr># Shinnecock Indian Nation —------------------------------------------------------------------------------------</vt:lpstr>
      <vt:lpstr># Technology ------------------------------------------------------</vt:lpstr>
      <vt:lpstr># Microgrid Implementation —------------------------------------------------------------------------------------</vt:lpstr>
      <vt:lpstr># Predictive &amp; Adaptive Control —------------------------------------------------------------------------------------</vt:lpstr>
      <vt:lpstr># Example Scenario —-------------------------------------------------------------------------------------</vt:lpstr>
      <vt:lpstr># Data Sourcing —-------------------------------------------------------------------------------------</vt:lpstr>
      <vt:lpstr>Numerical Methods</vt:lpstr>
      <vt:lpstr># Importing Libraries —------------------------------------------------------------------------------------</vt:lpstr>
      <vt:lpstr># Loading &amp; Converting Data —------------------------------------------------------------------------------------</vt:lpstr>
      <vt:lpstr># Aggregating Data to Reduce Noise —------------------------------------------------------------------------------------</vt:lpstr>
      <vt:lpstr># Splitting Data into Cold/Warm Months —------------------------------------------------------------------------------------</vt:lpstr>
      <vt:lpstr># Assigning Data Type &amp; Plot Labels —------------------------------------------------------------------------------------</vt:lpstr>
      <vt:lpstr># Fitting Data to Polynomial Models —------------------------------------------------------------------------------------</vt:lpstr>
      <vt:lpstr># Plotting &amp; Printing Results —------------------------------------------------------------------------------------</vt:lpstr>
      <vt:lpstr>Results</vt:lpstr>
      <vt:lpstr># Consumption (kWh) vs. Temperature (°F) [All Months, Non-Aggregated] —--------------------------------------------------------------------------------------</vt:lpstr>
      <vt:lpstr># Consumption (kWh) vs. Temperature (°F) [All Months, Aggregated] —--------------------------------------------------------------------------------------</vt:lpstr>
      <vt:lpstr># Consumption (kWh) vs. Temperature (°F) [Cold Months, Aggregated] —--------------------------------------------------------------------------------------</vt:lpstr>
      <vt:lpstr># Consumption (kWh) vs. Temperature (°F) [Warm Months, Aggregated] —--------------------------------------------------------------------------------------</vt:lpstr>
      <vt:lpstr># Consumption (kWh) vs. Temperature (°F) —--------------------------------------------------------------------------------------</vt:lpstr>
      <vt:lpstr># Production (kWh) vs. Solar Irradiance (W/m²) [All Months, Non-Aggregated] —--------------------------------------------------------------------------------------</vt:lpstr>
      <vt:lpstr># Production (kWh) vs. Solar Irradiance (W/m²) [All Months, Aggregated] —--------------------------------------------------------------------------------------</vt:lpstr>
      <vt:lpstr># Production (kWh) vs. Solar Irradiance (W/m²) [Cold Months, Non-Aggregated] —--------------------------------------------------------------------------------------</vt:lpstr>
      <vt:lpstr># Production (kWh) vs. Solar Irradiance (W/m²) [Cold Months, Aggregated] —--------------------------------------------------------------------------------------</vt:lpstr>
      <vt:lpstr># Production (kWh) vs. Solar Irradiance (W/m²) [Warm Months, Non-Aggregated] —--------------------------------------------------------------------------------------</vt:lpstr>
      <vt:lpstr># Production (kWh) vs. Solar Irradiance (W/m²) [Warm Months, Aggregated] —--------------------------------------------------------------------------------------</vt:lpstr>
      <vt:lpstr># Production (kWh) vs. Solar Irradiance (W/m²) —--------------------------------------------------------------------------------------</vt:lpstr>
      <vt:lpstr># Production (kWh) vs. Solar Irradiance (W/m²) —--------------------------------------------------------------------------------------</vt:lpstr>
      <vt:lpstr>Conclusions &amp; Future Work</vt:lpstr>
      <vt:lpstr># Conclusions —--------------------------------------------------------------------------------------</vt:lpstr>
      <vt:lpstr># Future Work —--------------------------------------------------------------------------------------</vt:lpstr>
      <vt:lpstr># THANK YOU —--------------------------------------------------------------------------------------</vt:lpstr>
      <vt:lpstr># References —------------------------------------------------------------------------------------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Modeling the Relationship # Between Energy and Weather Patterns # For a Microgrid On Shinnecock Reservation</dc:title>
  <cp:lastModifiedBy>Eliana Matsil</cp:lastModifiedBy>
  <cp:revision>2</cp:revision>
  <dcterms:modified xsi:type="dcterms:W3CDTF">2025-05-12T16:44:11Z</dcterms:modified>
</cp:coreProperties>
</file>